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3"/>
  </p:notesMasterIdLst>
  <p:sldIdLst>
    <p:sldId id="557" r:id="rId3"/>
    <p:sldId id="510" r:id="rId4"/>
    <p:sldId id="472" r:id="rId5"/>
    <p:sldId id="544" r:id="rId6"/>
    <p:sldId id="546" r:id="rId7"/>
    <p:sldId id="545" r:id="rId8"/>
    <p:sldId id="543" r:id="rId9"/>
    <p:sldId id="542" r:id="rId10"/>
    <p:sldId id="547" r:id="rId11"/>
    <p:sldId id="549" r:id="rId12"/>
    <p:sldId id="551" r:id="rId13"/>
    <p:sldId id="548" r:id="rId14"/>
    <p:sldId id="553" r:id="rId15"/>
    <p:sldId id="523" r:id="rId16"/>
    <p:sldId id="554" r:id="rId17"/>
    <p:sldId id="556" r:id="rId18"/>
    <p:sldId id="507" r:id="rId19"/>
    <p:sldId id="539" r:id="rId20"/>
    <p:sldId id="558" r:id="rId21"/>
    <p:sldId id="559" r:id="rId22"/>
  </p:sldIdLst>
  <p:sldSz cx="9144000" cy="5143500" type="screen16x9"/>
  <p:notesSz cx="6858000" cy="9144000"/>
  <p:embeddedFontLst>
    <p:embeddedFont>
      <p:font typeface="KaiTi" pitchFamily="49" charset="-122"/>
      <p:regular r:id="rId24"/>
    </p:embeddedFon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黑体" pitchFamily="49" charset="-122"/>
      <p:regular r:id="rId29"/>
    </p:embeddedFont>
    <p:embeddedFont>
      <p:font typeface="楷体" pitchFamily="49" charset="-122"/>
      <p:regular r:id="rId30"/>
    </p:embeddedFont>
    <p:embeddedFont>
      <p:font typeface="幼圆" pitchFamily="49" charset="-122"/>
      <p:regular r:id="rId31"/>
    </p:embeddedFont>
    <p:embeddedFont>
      <p:font typeface="Cambria Math" pitchFamily="18" charset="0"/>
      <p:regular r:id="rId3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33" d="100"/>
          <a:sy n="33" d="100"/>
        </p:scale>
        <p:origin x="-1080" y="-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665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46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937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225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07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544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586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85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7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3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53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108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332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01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279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08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950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27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045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37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685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28122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4873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177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068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0970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50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631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714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5597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9313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3299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537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79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64326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848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4178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44107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7623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2649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42155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7914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9593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1566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8772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0817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84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7854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751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710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190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9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381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圆柱和圆锥 解决实际问题 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8732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375642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4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9.xml"/><Relationship Id="rId5" Type="http://schemas.openxmlformats.org/officeDocument/2006/relationships/slide" Target="slide17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13.xml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g"/><Relationship Id="rId5" Type="http://schemas.openxmlformats.org/officeDocument/2006/relationships/slide" Target="slide1.xml"/><Relationship Id="rId4" Type="http://schemas.openxmlformats.org/officeDocument/2006/relationships/image" Target="../media/image8.png"/><Relationship Id="rId9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13.xml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g"/><Relationship Id="rId5" Type="http://schemas.openxmlformats.org/officeDocument/2006/relationships/slide" Target="slide1.xml"/><Relationship Id="rId4" Type="http://schemas.openxmlformats.org/officeDocument/2006/relationships/image" Target="../media/image8.png"/><Relationship Id="rId9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2.jpg"/><Relationship Id="rId7" Type="http://schemas.openxmlformats.org/officeDocument/2006/relationships/slide" Target="slide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g"/><Relationship Id="rId5" Type="http://schemas.microsoft.com/office/2007/relationships/hdphoto" Target="../media/hdphoto2.wdp"/><Relationship Id="rId4" Type="http://schemas.openxmlformats.org/officeDocument/2006/relationships/image" Target="../media/image14.png"/><Relationship Id="rId9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" Target="slide13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g"/><Relationship Id="rId5" Type="http://schemas.openxmlformats.org/officeDocument/2006/relationships/slide" Target="slide1.xml"/><Relationship Id="rId4" Type="http://schemas.openxmlformats.org/officeDocument/2006/relationships/image" Target="../media/image8.png"/><Relationship Id="rId9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13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2.jpg"/><Relationship Id="rId7" Type="http://schemas.openxmlformats.org/officeDocument/2006/relationships/slide" Target="slide1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openxmlformats.org/officeDocument/2006/relationships/image" Target="../media/image13.jp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848731" y="1435155"/>
            <a:ext cx="523605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解决实际问题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圆柱和圆锥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889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00AC92C-37E2-41BE-A43F-CF2F4E04A58C}"/>
              </a:ext>
            </a:extLst>
          </p:cNvPr>
          <p:cNvSpPr/>
          <p:nvPr/>
        </p:nvSpPr>
        <p:spPr>
          <a:xfrm>
            <a:off x="294190" y="1635646"/>
            <a:ext cx="5484553" cy="55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交流测量土豆体积的方法和途径。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E606EAF-4D66-4A50-A941-C68142782CE7}"/>
              </a:ext>
            </a:extLst>
          </p:cNvPr>
          <p:cNvSpPr/>
          <p:nvPr/>
        </p:nvSpPr>
        <p:spPr>
          <a:xfrm>
            <a:off x="179512" y="2198350"/>
            <a:ext cx="58326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先把土豆放进杯中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没入水面以下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测出杯中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水面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有多高和水杯的底面直径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。计算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出水和土豆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然后拿出土豆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测出这时水面的高度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并利用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圆柱体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的体积公式计算出这时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水的体积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最后用杯中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水和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土豆的体积减去水的体积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就是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土豆的体积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2" name="图片 3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7FBF7F92-C27D-463C-8A61-F5FD0BA43151}"/>
              </a:ext>
            </a:extLst>
          </p:cNvPr>
          <p:cNvSpPr/>
          <p:nvPr/>
        </p:nvSpPr>
        <p:spPr>
          <a:xfrm>
            <a:off x="395536" y="843558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每个小组准备一个土豆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一个盛有半杯水的水杯和一把尺子。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7FBF7F92-C27D-463C-8A61-F5FD0BA43151}"/>
              </a:ext>
            </a:extLst>
          </p:cNvPr>
          <p:cNvSpPr/>
          <p:nvPr/>
        </p:nvSpPr>
        <p:spPr>
          <a:xfrm>
            <a:off x="2627784" y="339502"/>
            <a:ext cx="4013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测量土豆体积</a:t>
            </a: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34A448D1-4832-4830-BF60-A307BA1283C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7" t="33201" r="11178" b="3800"/>
          <a:stretch/>
        </p:blipFill>
        <p:spPr>
          <a:xfrm>
            <a:off x="6867539" y="2196782"/>
            <a:ext cx="1440160" cy="228336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7C1313C1-4498-4C25-867F-67E3DB3F1B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7" t="33201" r="48564" b="3800"/>
          <a:stretch/>
        </p:blipFill>
        <p:spPr>
          <a:xfrm>
            <a:off x="6790290" y="2187456"/>
            <a:ext cx="1567455" cy="2283367"/>
          </a:xfrm>
          <a:prstGeom prst="rect">
            <a:avLst/>
          </a:prstGeom>
        </p:spPr>
      </p:pic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21C3DC59-AA00-4705-AB21-8F4F80410F99}"/>
              </a:ext>
            </a:extLst>
          </p:cNvPr>
          <p:cNvGrpSpPr/>
          <p:nvPr/>
        </p:nvGrpSpPr>
        <p:grpSpPr>
          <a:xfrm rot="16200000">
            <a:off x="6407669" y="3660817"/>
            <a:ext cx="595456" cy="289528"/>
            <a:chOff x="6516216" y="3655936"/>
            <a:chExt cx="936104" cy="423916"/>
          </a:xfrm>
        </p:grpSpPr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xmlns="" id="{C44EA126-9350-42ED-9389-4797AD995606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xmlns="" id="{D349A548-4847-4C75-A60F-8A4594068E0E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xmlns="" id="{CDCE7E77-A8F2-49A9-B404-73A41CF1BA70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81A520DD-C247-45FD-A99E-F8D5BC6C059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43431" y="2512991"/>
            <a:ext cx="2904366" cy="573612"/>
          </a:xfrm>
          <a:prstGeom prst="rect">
            <a:avLst/>
          </a:prstGeom>
        </p:spPr>
      </p:pic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698011B0-DEB7-4730-9BD8-FDBDE8BDE1C4}"/>
              </a:ext>
            </a:extLst>
          </p:cNvPr>
          <p:cNvGrpSpPr/>
          <p:nvPr/>
        </p:nvGrpSpPr>
        <p:grpSpPr>
          <a:xfrm rot="10800000">
            <a:off x="6992162" y="4307194"/>
            <a:ext cx="1135373" cy="289528"/>
            <a:chOff x="6516216" y="3655936"/>
            <a:chExt cx="936104" cy="423916"/>
          </a:xfrm>
        </p:grpSpPr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xmlns="" id="{97EA76FF-761B-4D09-AA25-E5D823C6BE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xmlns="" id="{7DC0F80C-2B47-4BC1-8984-EE855EADDB1F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xmlns="" id="{83CB155C-486B-4256-AE82-9FABB02D0DE0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4013678D-EEC8-45AE-B739-5CEFAEC8C92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E0E1E6"/>
              </a:clrFrom>
              <a:clrTo>
                <a:srgbClr val="E0E1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9197" b="78294" l="10750" r="75667">
                        <a14:foregroundMark x1="70833" y1="41029" x2="74667" y2="64617"/>
                        <a14:foregroundMark x1="74667" y1="64617" x2="74250" y2="65370"/>
                        <a14:foregroundMark x1="35167" y1="18444" x2="21417" y2="19824"/>
                        <a14:foregroundMark x1="21417" y1="19824" x2="11583" y2="31995"/>
                        <a14:foregroundMark x1="11583" y1="31995" x2="12667" y2="52070"/>
                        <a14:foregroundMark x1="12667" y1="52070" x2="21417" y2="67127"/>
                        <a14:foregroundMark x1="21417" y1="67127" x2="33500" y2="76161"/>
                        <a14:foregroundMark x1="33500" y1="76161" x2="46500" y2="78419"/>
                        <a14:foregroundMark x1="46500" y1="78419" x2="53167" y2="76662"/>
                        <a14:foregroundMark x1="75750" y1="45044" x2="73167" y2="61355"/>
                        <a14:foregroundMark x1="10750" y1="33626" x2="21417" y2="22585"/>
                        <a14:foregroundMark x1="21417" y1="22585" x2="22333" y2="22334"/>
                        <a14:foregroundMark x1="11833" y1="54078" x2="14500" y2="597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2" t="12130" r="21736" b="15001"/>
          <a:stretch/>
        </p:blipFill>
        <p:spPr>
          <a:xfrm>
            <a:off x="5652120" y="1827297"/>
            <a:ext cx="1097637" cy="715054"/>
          </a:xfrm>
          <a:prstGeom prst="rect">
            <a:avLst/>
          </a:pr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AB7AB889-C98B-430A-84D4-5960FA28C353}"/>
              </a:ext>
            </a:extLst>
          </p:cNvPr>
          <p:cNvGrpSpPr/>
          <p:nvPr/>
        </p:nvGrpSpPr>
        <p:grpSpPr>
          <a:xfrm rot="16200000">
            <a:off x="6028300" y="3246049"/>
            <a:ext cx="1099511" cy="615009"/>
            <a:chOff x="6516216" y="3655935"/>
            <a:chExt cx="936104" cy="900473"/>
          </a:xfrm>
        </p:grpSpPr>
        <p:cxnSp>
          <p:nvCxnSpPr>
            <p:cNvPr id="49" name="直接箭头连接符 48">
              <a:extLst>
                <a:ext uri="{FF2B5EF4-FFF2-40B4-BE49-F238E27FC236}">
                  <a16:creationId xmlns:a16="http://schemas.microsoft.com/office/drawing/2014/main" xmlns="" id="{DF8AD834-7469-4C65-8AD8-BDD39C31C480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18AB2C6B-5493-4BE5-BB96-3025A7E6E10F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065980" y="4106172"/>
              <a:ext cx="900473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xmlns="" id="{CD71323D-F6F3-4688-BA9F-5AC9A263DB34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7015682" y="4092574"/>
              <a:ext cx="873276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30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00AC92C-37E2-41BE-A43F-CF2F4E04A58C}"/>
              </a:ext>
            </a:extLst>
          </p:cNvPr>
          <p:cNvSpPr/>
          <p:nvPr/>
        </p:nvSpPr>
        <p:spPr>
          <a:xfrm>
            <a:off x="251520" y="1707654"/>
            <a:ext cx="5484553" cy="55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交流测量土豆体积的方法和途径。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B6369C87-7E3C-4A59-88F9-EAC3012CF6AA}"/>
              </a:ext>
            </a:extLst>
          </p:cNvPr>
          <p:cNvSpPr/>
          <p:nvPr/>
        </p:nvSpPr>
        <p:spPr>
          <a:xfrm>
            <a:off x="467544" y="2499742"/>
            <a:ext cx="56657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先测出杯中水的高度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再放进土豆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测出这时水的高度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求出水上升的高度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;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最后再测出水杯的底面直径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用圆柱的</a:t>
            </a:r>
            <a:endParaRPr lang="en-US" altLang="zh-CN" sz="24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底面积乘水上升的高度就是土豆的体积。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9" name="图片 3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4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7FBF7F92-C27D-463C-8A61-F5FD0BA43151}"/>
              </a:ext>
            </a:extLst>
          </p:cNvPr>
          <p:cNvSpPr/>
          <p:nvPr/>
        </p:nvSpPr>
        <p:spPr>
          <a:xfrm>
            <a:off x="395536" y="843558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每个小组准备一个土豆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一个盛有半杯水的水杯和一把尺子。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7FBF7F92-C27D-463C-8A61-F5FD0BA43151}"/>
              </a:ext>
            </a:extLst>
          </p:cNvPr>
          <p:cNvSpPr/>
          <p:nvPr/>
        </p:nvSpPr>
        <p:spPr>
          <a:xfrm>
            <a:off x="2627784" y="339502"/>
            <a:ext cx="4013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测量土豆体积</a:t>
            </a:r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34A448D1-4832-4830-BF60-A307BA1283C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7" t="33201" r="11178" b="3800"/>
          <a:stretch/>
        </p:blipFill>
        <p:spPr>
          <a:xfrm>
            <a:off x="6867539" y="2196782"/>
            <a:ext cx="1440160" cy="228336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7C1313C1-4498-4C25-867F-67E3DB3F1B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7" t="33201" r="48564" b="3800"/>
          <a:stretch/>
        </p:blipFill>
        <p:spPr>
          <a:xfrm>
            <a:off x="6790290" y="2187456"/>
            <a:ext cx="1567455" cy="2283367"/>
          </a:xfrm>
          <a:prstGeom prst="rect">
            <a:avLst/>
          </a:prstGeom>
        </p:spPr>
      </p:pic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21C3DC59-AA00-4705-AB21-8F4F80410F99}"/>
              </a:ext>
            </a:extLst>
          </p:cNvPr>
          <p:cNvGrpSpPr/>
          <p:nvPr/>
        </p:nvGrpSpPr>
        <p:grpSpPr>
          <a:xfrm rot="16200000">
            <a:off x="6407669" y="3660817"/>
            <a:ext cx="595456" cy="289528"/>
            <a:chOff x="6516216" y="3655936"/>
            <a:chExt cx="936104" cy="423916"/>
          </a:xfrm>
        </p:grpSpPr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xmlns="" id="{C44EA126-9350-42ED-9389-4797AD995606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xmlns="" id="{D349A548-4847-4C75-A60F-8A4594068E0E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xmlns="" id="{CDCE7E77-A8F2-49A9-B404-73A41CF1BA70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81A520DD-C247-45FD-A99E-F8D5BC6C059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43431" y="2512991"/>
            <a:ext cx="2904366" cy="573612"/>
          </a:xfrm>
          <a:prstGeom prst="rect">
            <a:avLst/>
          </a:prstGeom>
        </p:spPr>
      </p:pic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698011B0-DEB7-4730-9BD8-FDBDE8BDE1C4}"/>
              </a:ext>
            </a:extLst>
          </p:cNvPr>
          <p:cNvGrpSpPr/>
          <p:nvPr/>
        </p:nvGrpSpPr>
        <p:grpSpPr>
          <a:xfrm rot="10800000">
            <a:off x="6992162" y="4307194"/>
            <a:ext cx="1135373" cy="289528"/>
            <a:chOff x="6516216" y="3655936"/>
            <a:chExt cx="936104" cy="423916"/>
          </a:xfrm>
        </p:grpSpPr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xmlns="" id="{97EA76FF-761B-4D09-AA25-E5D823C6BE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xmlns="" id="{7DC0F80C-2B47-4BC1-8984-EE855EADDB1F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xmlns="" id="{83CB155C-486B-4256-AE82-9FABB02D0DE0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4013678D-EEC8-45AE-B739-5CEFAEC8C92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E0E1E6"/>
              </a:clrFrom>
              <a:clrTo>
                <a:srgbClr val="E0E1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9197" b="78294" l="10750" r="75667">
                        <a14:foregroundMark x1="70833" y1="41029" x2="74667" y2="64617"/>
                        <a14:foregroundMark x1="74667" y1="64617" x2="74250" y2="65370"/>
                        <a14:foregroundMark x1="35167" y1="18444" x2="21417" y2="19824"/>
                        <a14:foregroundMark x1="21417" y1="19824" x2="11583" y2="31995"/>
                        <a14:foregroundMark x1="11583" y1="31995" x2="12667" y2="52070"/>
                        <a14:foregroundMark x1="12667" y1="52070" x2="21417" y2="67127"/>
                        <a14:foregroundMark x1="21417" y1="67127" x2="33500" y2="76161"/>
                        <a14:foregroundMark x1="33500" y1="76161" x2="46500" y2="78419"/>
                        <a14:foregroundMark x1="46500" y1="78419" x2="53167" y2="76662"/>
                        <a14:foregroundMark x1="75750" y1="45044" x2="73167" y2="61355"/>
                        <a14:foregroundMark x1="10750" y1="33626" x2="21417" y2="22585"/>
                        <a14:foregroundMark x1="21417" y1="22585" x2="22333" y2="22334"/>
                        <a14:foregroundMark x1="11833" y1="54078" x2="14500" y2="597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2" t="12130" r="21736" b="15001"/>
          <a:stretch/>
        </p:blipFill>
        <p:spPr>
          <a:xfrm>
            <a:off x="5652120" y="1827297"/>
            <a:ext cx="1097637" cy="715054"/>
          </a:xfrm>
          <a:prstGeom prst="rect">
            <a:avLst/>
          </a:prstGeom>
        </p:spPr>
      </p:pic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AB7AB889-C98B-430A-84D4-5960FA28C353}"/>
              </a:ext>
            </a:extLst>
          </p:cNvPr>
          <p:cNvGrpSpPr/>
          <p:nvPr/>
        </p:nvGrpSpPr>
        <p:grpSpPr>
          <a:xfrm rot="16200000">
            <a:off x="6028300" y="3246049"/>
            <a:ext cx="1099511" cy="615009"/>
            <a:chOff x="6516216" y="3655935"/>
            <a:chExt cx="936104" cy="900473"/>
          </a:xfrm>
        </p:grpSpPr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xmlns="" id="{DF8AD834-7469-4C65-8AD8-BDD39C31C480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xmlns="" id="{18AB2C6B-5493-4BE5-BB96-3025A7E6E10F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065980" y="4106172"/>
              <a:ext cx="900473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xmlns="" id="{CD71323D-F6F3-4688-BA9F-5AC9A263DB34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7015682" y="4092574"/>
              <a:ext cx="873276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146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4A448D1-4832-4830-BF60-A307BA1283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7" t="33201" r="11178" b="3800"/>
          <a:stretch/>
        </p:blipFill>
        <p:spPr>
          <a:xfrm>
            <a:off x="6228184" y="2159237"/>
            <a:ext cx="1440160" cy="228336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013678D-EEC8-45AE-B739-5CEFAEC8C92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E0E1E6"/>
              </a:clrFrom>
              <a:clrTo>
                <a:srgbClr val="E0E1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197" b="78294" l="10750" r="75667">
                        <a14:foregroundMark x1="70833" y1="41029" x2="74667" y2="64617"/>
                        <a14:foregroundMark x1="74667" y1="64617" x2="74250" y2="65370"/>
                        <a14:foregroundMark x1="35167" y1="18444" x2="21417" y2="19824"/>
                        <a14:foregroundMark x1="21417" y1="19824" x2="11583" y2="31995"/>
                        <a14:foregroundMark x1="11583" y1="31995" x2="12667" y2="52070"/>
                        <a14:foregroundMark x1="12667" y1="52070" x2="21417" y2="67127"/>
                        <a14:foregroundMark x1="21417" y1="67127" x2="33500" y2="76161"/>
                        <a14:foregroundMark x1="33500" y1="76161" x2="46500" y2="78419"/>
                        <a14:foregroundMark x1="46500" y1="78419" x2="53167" y2="76662"/>
                        <a14:foregroundMark x1="75750" y1="45044" x2="73167" y2="61355"/>
                        <a14:foregroundMark x1="10750" y1="33626" x2="21417" y2="22585"/>
                        <a14:foregroundMark x1="21417" y1="22585" x2="22333" y2="22334"/>
                        <a14:foregroundMark x1="11833" y1="54078" x2="14500" y2="597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2" t="12130" r="21736" b="15001"/>
          <a:stretch/>
        </p:blipFill>
        <p:spPr>
          <a:xfrm>
            <a:off x="6292164" y="1131590"/>
            <a:ext cx="1097637" cy="71505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1A520DD-C247-45FD-A99E-F8D5BC6C05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43517" y="2440025"/>
            <a:ext cx="2904366" cy="57361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6E98A26-76E5-4973-97EA-62E712BE4178}"/>
              </a:ext>
            </a:extLst>
          </p:cNvPr>
          <p:cNvSpPr/>
          <p:nvPr/>
        </p:nvSpPr>
        <p:spPr>
          <a:xfrm>
            <a:off x="395536" y="1293604"/>
            <a:ext cx="56166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测量注意事项。</a:t>
            </a: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测量直径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直尺放在容器口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直尺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刻度和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容器内壁边缘对齐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移动直尺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最长的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线段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是容器的直径。</a:t>
            </a: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测量杯中水深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把直尺垂直于容器底部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,0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刻度向下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水面对应刻度为水的高度。</a:t>
            </a: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测量放入土豆后杯中水深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方法同上。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FBF7F92-C27D-463C-8A61-F5FD0BA43151}"/>
              </a:ext>
            </a:extLst>
          </p:cNvPr>
          <p:cNvSpPr/>
          <p:nvPr/>
        </p:nvSpPr>
        <p:spPr>
          <a:xfrm>
            <a:off x="2627784" y="339502"/>
            <a:ext cx="4013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测量土豆体积</a:t>
            </a:r>
          </a:p>
        </p:txBody>
      </p:sp>
    </p:spTree>
    <p:extLst>
      <p:ext uri="{BB962C8B-B14F-4D97-AF65-F5344CB8AC3E}">
        <p14:creationId xmlns:p14="http://schemas.microsoft.com/office/powerpoint/2010/main" val="219518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6E98A26-76E5-4973-97EA-62E712BE4178}"/>
              </a:ext>
            </a:extLst>
          </p:cNvPr>
          <p:cNvSpPr/>
          <p:nvPr/>
        </p:nvSpPr>
        <p:spPr>
          <a:xfrm>
            <a:off x="395536" y="1528212"/>
            <a:ext cx="566839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4.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结合数据计算。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土豆体积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容器底面积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×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放入土豆后水的</a:t>
            </a:r>
            <a:endParaRPr lang="en-US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高度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-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容器底面积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×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放入土豆前水的高度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土豆体积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容器底面积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×(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放入土豆后水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的高度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-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放入土豆前水的高度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4A448D1-4832-4830-BF60-A307BA1283C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7" t="33201" r="11178" b="3800"/>
          <a:stretch/>
        </p:blipFill>
        <p:spPr>
          <a:xfrm>
            <a:off x="6228184" y="2159237"/>
            <a:ext cx="1440160" cy="228336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4013678D-EEC8-45AE-B739-5CEFAEC8C92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E0E1E6"/>
              </a:clrFrom>
              <a:clrTo>
                <a:srgbClr val="E0E1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9197" b="78294" l="10750" r="75667">
                        <a14:foregroundMark x1="70833" y1="41029" x2="74667" y2="64617"/>
                        <a14:foregroundMark x1="74667" y1="64617" x2="74250" y2="65370"/>
                        <a14:foregroundMark x1="35167" y1="18444" x2="21417" y2="19824"/>
                        <a14:foregroundMark x1="21417" y1="19824" x2="11583" y2="31995"/>
                        <a14:foregroundMark x1="11583" y1="31995" x2="12667" y2="52070"/>
                        <a14:foregroundMark x1="12667" y1="52070" x2="21417" y2="67127"/>
                        <a14:foregroundMark x1="21417" y1="67127" x2="33500" y2="76161"/>
                        <a14:foregroundMark x1="33500" y1="76161" x2="46500" y2="78419"/>
                        <a14:foregroundMark x1="46500" y1="78419" x2="53167" y2="76662"/>
                        <a14:foregroundMark x1="75750" y1="45044" x2="73167" y2="61355"/>
                        <a14:foregroundMark x1="10750" y1="33626" x2="21417" y2="22585"/>
                        <a14:foregroundMark x1="21417" y1="22585" x2="22333" y2="22334"/>
                        <a14:foregroundMark x1="11833" y1="54078" x2="14500" y2="597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2" t="12130" r="21736" b="15001"/>
          <a:stretch/>
        </p:blipFill>
        <p:spPr>
          <a:xfrm>
            <a:off x="6292164" y="1131590"/>
            <a:ext cx="1097637" cy="715054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81A520DD-C247-45FD-A99E-F8D5BC6C059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43517" y="2440025"/>
            <a:ext cx="2904366" cy="573612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7FBF7F92-C27D-463C-8A61-F5FD0BA43151}"/>
              </a:ext>
            </a:extLst>
          </p:cNvPr>
          <p:cNvSpPr/>
          <p:nvPr/>
        </p:nvSpPr>
        <p:spPr>
          <a:xfrm>
            <a:off x="2627784" y="339502"/>
            <a:ext cx="4013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测量土豆体积</a:t>
            </a:r>
          </a:p>
        </p:txBody>
      </p:sp>
    </p:spTree>
    <p:extLst>
      <p:ext uri="{BB962C8B-B14F-4D97-AF65-F5344CB8AC3E}">
        <p14:creationId xmlns:p14="http://schemas.microsoft.com/office/powerpoint/2010/main" val="140398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E55F2FF-4824-44E5-9161-BBE2FBD2939F}"/>
              </a:ext>
            </a:extLst>
          </p:cNvPr>
          <p:cNvSpPr/>
          <p:nvPr/>
        </p:nvSpPr>
        <p:spPr>
          <a:xfrm>
            <a:off x="863732" y="843558"/>
            <a:ext cx="81007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个底面直径为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厘米的圆柱形容器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原来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容器中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水面的高度是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放入一个小石块后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水面高度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上升为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厘米。这个小石块的体积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 )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立方厘米。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88659A9A-C7A1-4A16-A198-56BE6E1993E9}"/>
                  </a:ext>
                </a:extLst>
              </p:cNvPr>
              <p:cNvSpPr/>
              <p:nvPr/>
            </p:nvSpPr>
            <p:spPr>
              <a:xfrm>
                <a:off x="755576" y="3219822"/>
                <a:ext cx="7926850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3.14×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  <m:t>÷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CN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rPr>
                      <m:t>×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800" b="1" i="1">
                            <a:solidFill>
                              <a:srgbClr val="FF0000"/>
                            </a:solidFill>
                            <a:latin typeface="Cambria Math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d>
                    <m:r>
                      <a:rPr lang="en-US" altLang="zh-CN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rPr>
                      <m:t>𝟏𝟓𝟎</m:t>
                    </m:r>
                    <m:r>
                      <a:rPr lang="en-US" altLang="zh-CN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altLang="zh-CN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rPr>
                      <m:t>𝟕𝟐</m:t>
                    </m:r>
                    <m:r>
                      <m:rPr>
                        <m:nor/>
                      </m:rPr>
                      <a:rPr lang="zh-CN" altLang="en-US" sz="2800" b="1" i="0">
                        <a:solidFill>
                          <a:srgbClr val="FF0000"/>
                        </a:solidFill>
                        <a:latin typeface="楷体" pitchFamily="49" charset="-122"/>
                        <a:ea typeface="楷体" pitchFamily="49" charset="-122"/>
                        <a:cs typeface="Times New Roman" panose="02020603050405020304" pitchFamily="18" charset="0"/>
                      </a:rPr>
                      <m:t>（</m:t>
                    </m:r>
                    <m:r>
                      <m:rPr>
                        <m:nor/>
                      </m:rPr>
                      <a:rPr lang="zh-CN" altLang="en-US" sz="2800" b="1" i="0" smtClean="0">
                        <a:solidFill>
                          <a:srgbClr val="FF0000"/>
                        </a:solidFill>
                        <a:latin typeface="楷体" pitchFamily="49" charset="-122"/>
                        <a:ea typeface="楷体" pitchFamily="49" charset="-122"/>
                        <a:cs typeface="Times New Roman" panose="02020603050405020304" pitchFamily="18" charset="0"/>
                      </a:rPr>
                      <m:t>立方厘米</m:t>
                    </m:r>
                    <m:r>
                      <m:rPr>
                        <m:nor/>
                      </m:rPr>
                      <a:rPr lang="zh-CN" altLang="en-US" sz="2800" b="1" i="0">
                        <a:solidFill>
                          <a:srgbClr val="FF0000"/>
                        </a:solidFill>
                        <a:latin typeface="楷体" pitchFamily="49" charset="-122"/>
                        <a:ea typeface="楷体" pitchFamily="49" charset="-122"/>
                        <a:cs typeface="Times New Roman" panose="02020603050405020304" pitchFamily="18" charset="0"/>
                      </a:rPr>
                      <m:t>）</m:t>
                    </m:r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8659A9A-C7A1-4A16-A198-56BE6E1993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219822"/>
                <a:ext cx="7926850" cy="532966"/>
              </a:xfrm>
              <a:prstGeom prst="rect">
                <a:avLst/>
              </a:prstGeom>
              <a:blipFill rotWithShape="1">
                <a:blip r:embed="rId2"/>
                <a:stretch>
                  <a:fillRect l="-1615" t="-12500" b="-27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ADFE6ED-A8BE-4C02-9B2A-DFBE251E9613}"/>
              </a:ext>
            </a:extLst>
          </p:cNvPr>
          <p:cNvSpPr/>
          <p:nvPr/>
        </p:nvSpPr>
        <p:spPr>
          <a:xfrm>
            <a:off x="1547664" y="2283718"/>
            <a:ext cx="14253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150.72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E3A12489-4618-427B-9A42-412A845A1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267494"/>
            <a:ext cx="8352928" cy="15696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小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明星期六请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名同学来家做客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他买了一盒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果汁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如下图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招待同学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他给每位同学倒了一满杯后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如下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右图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自己还能倒一满杯吗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025" name="JJS81.eps" descr="id:2147508529;FounderCES">
            <a:extLst>
              <a:ext uri="{FF2B5EF4-FFF2-40B4-BE49-F238E27FC236}">
                <a16:creationId xmlns:a16="http://schemas.microsoft.com/office/drawing/2014/main" xmlns="" id="{F8A1CCFE-5EE2-4888-B46A-57F3C5C8B1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47"/>
          <a:stretch/>
        </p:blipFill>
        <p:spPr bwMode="auto">
          <a:xfrm>
            <a:off x="5436096" y="1707654"/>
            <a:ext cx="332637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E2DB232C-EF0F-4D22-BAF5-D1134C311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343584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1BA2172-F690-4EC2-B645-850B8383B4EE}"/>
              </a:ext>
            </a:extLst>
          </p:cNvPr>
          <p:cNvSpPr/>
          <p:nvPr/>
        </p:nvSpPr>
        <p:spPr>
          <a:xfrm>
            <a:off x="683568" y="1923678"/>
            <a:ext cx="4572000" cy="22217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方法一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15×12×6÷(20×8)=6.75(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杯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6.75&lt;7,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所以不能倒一满杯。</a:t>
            </a:r>
          </a:p>
        </p:txBody>
      </p:sp>
      <p:pic>
        <p:nvPicPr>
          <p:cNvPr id="14" name="JJS81.eps" descr="id:2147508529;FounderCES">
            <a:extLst>
              <a:ext uri="{FF2B5EF4-FFF2-40B4-BE49-F238E27FC236}">
                <a16:creationId xmlns:a16="http://schemas.microsoft.com/office/drawing/2014/main" xmlns="" id="{46C8F279-A7BE-4014-AF15-B6ECF93442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4"/>
          <a:stretch/>
        </p:blipFill>
        <p:spPr bwMode="auto">
          <a:xfrm>
            <a:off x="6588224" y="3246059"/>
            <a:ext cx="1008112" cy="162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755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E2DB232C-EF0F-4D22-BAF5-D1134C311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343584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1BA2172-F690-4EC2-B645-850B8383B4EE}"/>
              </a:ext>
            </a:extLst>
          </p:cNvPr>
          <p:cNvSpPr/>
          <p:nvPr/>
        </p:nvSpPr>
        <p:spPr>
          <a:xfrm>
            <a:off x="683568" y="1806952"/>
            <a:ext cx="597666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方法二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15×12×6=1080(cm</a:t>
            </a:r>
            <a:r>
              <a:rPr lang="en-US" altLang="zh-CN" sz="24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);</a:t>
            </a:r>
            <a:endParaRPr lang="zh-CN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20×8=160(cm</a:t>
            </a:r>
            <a:r>
              <a:rPr lang="en-US" altLang="zh-CN" sz="24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);</a:t>
            </a:r>
            <a:endParaRPr lang="zh-CN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1080÷160=6(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杯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120(cm</a:t>
            </a:r>
            <a:r>
              <a:rPr lang="en-US" altLang="zh-CN" sz="24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0070C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120&lt;160,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所以给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位同学每人倒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杯后</a:t>
            </a:r>
            <a:r>
              <a:rPr lang="en-US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还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剩</a:t>
            </a:r>
            <a:r>
              <a:rPr lang="en-US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120cm</a:t>
            </a:r>
            <a:r>
              <a:rPr lang="en-US" altLang="zh-CN" sz="2400" b="1" baseline="300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不够</a:t>
            </a:r>
            <a:r>
              <a:rPr lang="zh-CN" altLang="zh-CN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给自己倒一满杯。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E3A12489-4618-427B-9A42-412A845A1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267494"/>
            <a:ext cx="8352928" cy="15696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小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明星期六请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名同学来家做客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他买了一盒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果汁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如下图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招待同学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他给每位同学倒了一满杯后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如下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右图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),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自己还能倒一满杯吗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2" name="JJS81.eps" descr="id:2147508529;FounderCES">
            <a:extLst>
              <a:ext uri="{FF2B5EF4-FFF2-40B4-BE49-F238E27FC236}">
                <a16:creationId xmlns:a16="http://schemas.microsoft.com/office/drawing/2014/main" xmlns="" id="{F8A1CCFE-5EE2-4888-B46A-57F3C5C8B1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47"/>
          <a:stretch/>
        </p:blipFill>
        <p:spPr bwMode="auto">
          <a:xfrm>
            <a:off x="5436096" y="1707654"/>
            <a:ext cx="332637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JJS81.eps" descr="id:2147508529;FounderCES">
            <a:extLst>
              <a:ext uri="{FF2B5EF4-FFF2-40B4-BE49-F238E27FC236}">
                <a16:creationId xmlns:a16="http://schemas.microsoft.com/office/drawing/2014/main" xmlns="" id="{46C8F279-A7BE-4014-AF15-B6ECF93442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4"/>
          <a:stretch/>
        </p:blipFill>
        <p:spPr bwMode="auto">
          <a:xfrm>
            <a:off x="6588224" y="3246059"/>
            <a:ext cx="1008112" cy="162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66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101F4C-784B-4F3A-94FE-FCC73D5C1744}"/>
              </a:ext>
            </a:extLst>
          </p:cNvPr>
          <p:cNvSpPr/>
          <p:nvPr/>
        </p:nvSpPr>
        <p:spPr>
          <a:xfrm>
            <a:off x="1115616" y="2499742"/>
            <a:ext cx="661605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在进行测量时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一定要尽量减少误差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也可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多次测量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计算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平均值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46D4BF1-D322-4BB5-A34F-67CFF2BEF6EC}"/>
              </a:ext>
            </a:extLst>
          </p:cNvPr>
          <p:cNvSpPr/>
          <p:nvPr/>
        </p:nvSpPr>
        <p:spPr>
          <a:xfrm>
            <a:off x="1187624" y="1923678"/>
            <a:ext cx="661605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把一个物体完全浸没在一个装有适量液体的容器里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液体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增加的体积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液体被物体排开的体积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等于完全浸没在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液体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里物体的体积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即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物体的体积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排开液体的体积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不溶于水的不规则的物体的体积都可以用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排水法测量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求体积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177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987824" y="1563638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39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7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10">
            <a:extLst>
              <a:ext uri="{FF2B5EF4-FFF2-40B4-BE49-F238E27FC236}">
                <a16:creationId xmlns:a16="http://schemas.microsoft.com/office/drawing/2014/main" xmlns="" id="{50FC009E-7A70-4B98-9F7C-C7B19A97D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823" y="1006078"/>
            <a:ext cx="178236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46" name="Text Box 18">
            <a:extLst>
              <a:ext uri="{FF2B5EF4-FFF2-40B4-BE49-F238E27FC236}">
                <a16:creationId xmlns:a16="http://schemas.microsoft.com/office/drawing/2014/main" xmlns="" id="{E816935B-2684-44CB-A4D1-2F1F6950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217" y="1168003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>
              <a:latin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D92BCF2-AC52-4984-ADEA-32CD4D557973}"/>
              </a:ext>
            </a:extLst>
          </p:cNvPr>
          <p:cNvSpPr/>
          <p:nvPr/>
        </p:nvSpPr>
        <p:spPr>
          <a:xfrm>
            <a:off x="35496" y="2720990"/>
            <a:ext cx="85944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测量出一个矿泉水桶和一个矿泉水瓶的容积各是多少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一桶矿泉水大约等于多少瓶矿泉水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测量玻璃杯的容积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一桶矿泉水可以倒满多少杯水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按每人每天饮水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1500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毫升计算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一桶矿泉水能满足一个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口之家几天的饮水需要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9088544-5209-478A-9531-001096493FCE}"/>
              </a:ext>
            </a:extLst>
          </p:cNvPr>
          <p:cNvSpPr/>
          <p:nvPr/>
        </p:nvSpPr>
        <p:spPr>
          <a:xfrm>
            <a:off x="1716074" y="915566"/>
            <a:ext cx="5952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准备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面的矿泉水和测量工具。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16A527B-D7B9-4954-89B1-B9EB651BEDC2}"/>
              </a:ext>
            </a:extLst>
          </p:cNvPr>
          <p:cNvGrpSpPr/>
          <p:nvPr/>
        </p:nvGrpSpPr>
        <p:grpSpPr>
          <a:xfrm>
            <a:off x="1043608" y="1203598"/>
            <a:ext cx="7059916" cy="1685519"/>
            <a:chOff x="1333541" y="1619220"/>
            <a:chExt cx="7059916" cy="1685519"/>
          </a:xfrm>
        </p:grpSpPr>
        <p:pic>
          <p:nvPicPr>
            <p:cNvPr id="15" name="AJ1.eps" descr="id:2147508487;FounderCES">
              <a:extLst>
                <a:ext uri="{FF2B5EF4-FFF2-40B4-BE49-F238E27FC236}">
                  <a16:creationId xmlns:a16="http://schemas.microsoft.com/office/drawing/2014/main" xmlns="" id="{42988014-50D4-4EE7-99AF-BFE753C287DE}"/>
                </a:ext>
              </a:extLst>
            </p:cNvPr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33541" y="1619220"/>
              <a:ext cx="7059916" cy="1685519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802D4708-C02A-4FC2-9E2D-71E6E05150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80" r="-6713"/>
            <a:stretch/>
          </p:blipFill>
          <p:spPr>
            <a:xfrm>
              <a:off x="3275856" y="2288234"/>
              <a:ext cx="864096" cy="794257"/>
            </a:xfrm>
            <a:prstGeom prst="rect">
              <a:avLst/>
            </a:prstGeom>
          </p:spPr>
        </p:pic>
      </p:grpSp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6255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F89CF950-356A-4687-8E87-924ABAD6DD11}"/>
              </a:ext>
            </a:extLst>
          </p:cNvPr>
          <p:cNvSpPr/>
          <p:nvPr/>
        </p:nvSpPr>
        <p:spPr>
          <a:xfrm>
            <a:off x="728246" y="843558"/>
            <a:ext cx="80202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测量出一个矿泉水桶和一个矿泉水瓶的容积各是多少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一桶矿泉水大约等于多少瓶矿泉水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1" name="AJ1.eps" descr="id:2147508487;FounderCES">
            <a:extLst>
              <a:ext uri="{FF2B5EF4-FFF2-40B4-BE49-F238E27FC236}">
                <a16:creationId xmlns:a16="http://schemas.microsoft.com/office/drawing/2014/main" xmlns="" id="{307D5FA9-5012-4181-A1B9-724F7BD20C31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3549"/>
          <a:stretch/>
        </p:blipFill>
        <p:spPr>
          <a:xfrm>
            <a:off x="3062213" y="2387378"/>
            <a:ext cx="2517899" cy="227260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J1.eps" descr="id:2147508487;FounderCES">
            <a:extLst>
              <a:ext uri="{FF2B5EF4-FFF2-40B4-BE49-F238E27FC236}">
                <a16:creationId xmlns:a16="http://schemas.microsoft.com/office/drawing/2014/main" xmlns="" id="{307D5FA9-5012-4181-A1B9-724F7BD20C31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3549"/>
          <a:stretch/>
        </p:blipFill>
        <p:spPr>
          <a:xfrm>
            <a:off x="6230565" y="2100943"/>
            <a:ext cx="2517899" cy="2272604"/>
          </a:xfrm>
          <a:prstGeom prst="rect">
            <a:avLst/>
          </a:prstGeom>
        </p:spPr>
      </p:pic>
      <p:sp>
        <p:nvSpPr>
          <p:cNvPr id="4" name="弧形 3">
            <a:extLst>
              <a:ext uri="{FF2B5EF4-FFF2-40B4-BE49-F238E27FC236}">
                <a16:creationId xmlns:a16="http://schemas.microsoft.com/office/drawing/2014/main" xmlns="" id="{51C4807E-E512-48A8-A7A4-2903E0DAF6FD}"/>
              </a:ext>
            </a:extLst>
          </p:cNvPr>
          <p:cNvSpPr/>
          <p:nvPr/>
        </p:nvSpPr>
        <p:spPr>
          <a:xfrm rot="6732370">
            <a:off x="5320814" y="390626"/>
            <a:ext cx="2880000" cy="2880000"/>
          </a:xfrm>
          <a:prstGeom prst="arc">
            <a:avLst>
              <a:gd name="adj1" fmla="val 19174094"/>
              <a:gd name="adj2" fmla="val 21455653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AD27FAB9-FA84-428F-A4C8-DF63DD02F606}"/>
              </a:ext>
            </a:extLst>
          </p:cNvPr>
          <p:cNvCxnSpPr>
            <a:cxnSpLocks/>
          </p:cNvCxnSpPr>
          <p:nvPr/>
        </p:nvCxnSpPr>
        <p:spPr>
          <a:xfrm>
            <a:off x="8172400" y="3363838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6741F165-87DA-4B27-B5F2-D891BEBBE2A3}"/>
              </a:ext>
            </a:extLst>
          </p:cNvPr>
          <p:cNvSpPr/>
          <p:nvPr/>
        </p:nvSpPr>
        <p:spPr>
          <a:xfrm>
            <a:off x="515135" y="1923678"/>
            <a:ext cx="52089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我们可以先分别用绳子绕水桶和水瓶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下面围一圈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然后用尺子测量一下绳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子的长度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这样就可以测出水桶和水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瓶的底面周长。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89CF950-356A-4687-8E87-924ABAD6DD11}"/>
              </a:ext>
            </a:extLst>
          </p:cNvPr>
          <p:cNvSpPr/>
          <p:nvPr/>
        </p:nvSpPr>
        <p:spPr>
          <a:xfrm>
            <a:off x="251520" y="267494"/>
            <a:ext cx="80202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测量出一个矿泉水桶和一个矿泉水瓶的容积各是多少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一桶矿泉水大约等于多少瓶矿泉水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02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J1.eps" descr="id:2147508487;FounderCES">
            <a:extLst>
              <a:ext uri="{FF2B5EF4-FFF2-40B4-BE49-F238E27FC236}">
                <a16:creationId xmlns:a16="http://schemas.microsoft.com/office/drawing/2014/main" xmlns="" id="{307D5FA9-5012-4181-A1B9-724F7BD20C31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3549"/>
          <a:stretch/>
        </p:blipFill>
        <p:spPr>
          <a:xfrm>
            <a:off x="6230565" y="2100943"/>
            <a:ext cx="2517899" cy="2272604"/>
          </a:xfrm>
          <a:prstGeom prst="rect">
            <a:avLst/>
          </a:prstGeom>
        </p:spPr>
      </p:pic>
      <p:sp>
        <p:nvSpPr>
          <p:cNvPr id="4" name="弧形 3">
            <a:extLst>
              <a:ext uri="{FF2B5EF4-FFF2-40B4-BE49-F238E27FC236}">
                <a16:creationId xmlns:a16="http://schemas.microsoft.com/office/drawing/2014/main" xmlns="" id="{51C4807E-E512-48A8-A7A4-2903E0DAF6FD}"/>
              </a:ext>
            </a:extLst>
          </p:cNvPr>
          <p:cNvSpPr/>
          <p:nvPr/>
        </p:nvSpPr>
        <p:spPr>
          <a:xfrm rot="6732370">
            <a:off x="5320814" y="390626"/>
            <a:ext cx="2880000" cy="2880000"/>
          </a:xfrm>
          <a:prstGeom prst="arc">
            <a:avLst>
              <a:gd name="adj1" fmla="val 19174094"/>
              <a:gd name="adj2" fmla="val 21455653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AD27FAB9-FA84-428F-A4C8-DF63DD02F606}"/>
              </a:ext>
            </a:extLst>
          </p:cNvPr>
          <p:cNvCxnSpPr>
            <a:cxnSpLocks/>
          </p:cNvCxnSpPr>
          <p:nvPr/>
        </p:nvCxnSpPr>
        <p:spPr>
          <a:xfrm>
            <a:off x="8172400" y="3363838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6741F165-87DA-4B27-B5F2-D891BEBBE2A3}"/>
              </a:ext>
            </a:extLst>
          </p:cNvPr>
          <p:cNvSpPr/>
          <p:nvPr/>
        </p:nvSpPr>
        <p:spPr>
          <a:xfrm>
            <a:off x="748329" y="1995686"/>
            <a:ext cx="4831783" cy="2221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根据底面周长就可以求出水桶和水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瓶的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底面半径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然后测出水桶和水瓶的高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就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可以求出水桶和水瓶的容积了。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FD88CD3-1060-4B0E-B7E8-A0BE14A747C0}"/>
              </a:ext>
            </a:extLst>
          </p:cNvPr>
          <p:cNvGrpSpPr/>
          <p:nvPr/>
        </p:nvGrpSpPr>
        <p:grpSpPr>
          <a:xfrm rot="16200000">
            <a:off x="6778084" y="3102563"/>
            <a:ext cx="1341524" cy="423916"/>
            <a:chOff x="6516216" y="3655936"/>
            <a:chExt cx="936104" cy="423916"/>
          </a:xfrm>
        </p:grpSpPr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xmlns="" id="{B1A93C37-550C-4A15-9D0A-0B5732ACE7E5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4B77646E-4180-4775-B07C-6DF0ADC40E07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A9FD5E4F-5D1C-4E46-B882-4F39326DF489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A68C247-4F0B-43D1-A74E-3EE1D3A4AE09}"/>
              </a:ext>
            </a:extLst>
          </p:cNvPr>
          <p:cNvGrpSpPr/>
          <p:nvPr/>
        </p:nvGrpSpPr>
        <p:grpSpPr>
          <a:xfrm rot="16200000">
            <a:off x="8234610" y="3257888"/>
            <a:ext cx="1076111" cy="423916"/>
            <a:chOff x="6516216" y="3655936"/>
            <a:chExt cx="936104" cy="423916"/>
          </a:xfrm>
        </p:grpSpPr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xmlns="" id="{3C51AAC8-D434-4F5A-A6F2-040CD92A1B1E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AC129E5A-6782-487E-80B2-179715A7497A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41C5F14B-1707-479F-AF9C-B9445276DDDB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0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F89CF950-356A-4687-8E87-924ABAD6DD11}"/>
              </a:ext>
            </a:extLst>
          </p:cNvPr>
          <p:cNvSpPr/>
          <p:nvPr/>
        </p:nvSpPr>
        <p:spPr>
          <a:xfrm>
            <a:off x="251520" y="267494"/>
            <a:ext cx="80202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测量出一个矿泉水桶和一个矿泉水瓶的容积各是多少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一桶矿泉水大约等于多少瓶矿泉水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10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F89CF950-356A-4687-8E87-924ABAD6DD11}"/>
              </a:ext>
            </a:extLst>
          </p:cNvPr>
          <p:cNvSpPr/>
          <p:nvPr/>
        </p:nvSpPr>
        <p:spPr>
          <a:xfrm>
            <a:off x="250023" y="267494"/>
            <a:ext cx="79223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测量玻璃杯的容积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一桶矿泉水可以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倒满多少杯水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4C98784-99B8-46A5-B909-544600DAA95C}"/>
              </a:ext>
            </a:extLst>
          </p:cNvPr>
          <p:cNvSpPr/>
          <p:nvPr/>
        </p:nvSpPr>
        <p:spPr>
          <a:xfrm>
            <a:off x="714661" y="1779662"/>
            <a:ext cx="51534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用相同的方法测量出一个玻璃杯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容积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并用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一桶矿泉水的容积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除以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玻璃杯的容积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也就是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一桶矿泉水可以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倒满多少杯水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采用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“去尾法”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取值。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876E351C-E7C1-4428-BEB3-25C01F530A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0" r="-6713"/>
          <a:stretch/>
        </p:blipFill>
        <p:spPr>
          <a:xfrm>
            <a:off x="6300192" y="1985528"/>
            <a:ext cx="1656184" cy="1522326"/>
          </a:xfrm>
          <a:prstGeom prst="rect">
            <a:avLst/>
          </a:prstGeom>
        </p:spPr>
      </p:pic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EB6297AD-4AD8-455B-A4D6-F3F718C2EAE9}"/>
              </a:ext>
            </a:extLst>
          </p:cNvPr>
          <p:cNvCxnSpPr>
            <a:cxnSpLocks/>
          </p:cNvCxnSpPr>
          <p:nvPr/>
        </p:nvCxnSpPr>
        <p:spPr>
          <a:xfrm>
            <a:off x="6799194" y="2756277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1FA946E1-7F78-48E7-B356-DD9B3A2570E3}"/>
              </a:ext>
            </a:extLst>
          </p:cNvPr>
          <p:cNvGrpSpPr/>
          <p:nvPr/>
        </p:nvGrpSpPr>
        <p:grpSpPr>
          <a:xfrm rot="16200000">
            <a:off x="7040442" y="2468626"/>
            <a:ext cx="1303513" cy="423916"/>
            <a:chOff x="6516216" y="3655936"/>
            <a:chExt cx="936104" cy="423916"/>
          </a:xfrm>
        </p:grpSpPr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xmlns="" id="{17CFCF90-FDDD-4095-92AF-E8D2C72BB609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ADD0932F-BA76-4332-8558-A8302079BEB4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AE4B7644-55C4-4499-A55E-BE40C22B4C1D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460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>
            <a:extLst>
              <a:ext uri="{FF2B5EF4-FFF2-40B4-BE49-F238E27FC236}">
                <a16:creationId xmlns:a16="http://schemas.microsoft.com/office/drawing/2014/main" xmlns="" id="{B71AE2DF-CCB8-4D9B-87B5-31DD83334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1851670"/>
            <a:ext cx="4608512" cy="193899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>
              <a:spcAft>
                <a:spcPts val="0"/>
              </a:spcAf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每人每天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饮水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</a:p>
          <a:p>
            <a:pPr indent="0">
              <a:spcAft>
                <a:spcPts val="0"/>
              </a:spcAf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所以一个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三口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之家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的饮水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0">
              <a:spcAft>
                <a:spcPts val="0"/>
              </a:spcAf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量为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1500×3=4500(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。再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0">
              <a:spcAft>
                <a:spcPts val="0"/>
              </a:spcAf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的容积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除以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0"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饮水量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就是所求的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EED2D75-8D16-4DA8-BE09-4376C36B6D61}"/>
              </a:ext>
            </a:extLst>
          </p:cNvPr>
          <p:cNvSpPr/>
          <p:nvPr/>
        </p:nvSpPr>
        <p:spPr>
          <a:xfrm>
            <a:off x="295949" y="339502"/>
            <a:ext cx="8283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按每人每天饮水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1500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毫升计算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一桶矿泉水能</a:t>
            </a:r>
            <a:r>
              <a:rPr lang="zh-CN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满足一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个三口之家几天的饮水需要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6051DE6-44E9-409C-A2B6-2CC019EA54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0" r="9867" b="33201"/>
          <a:stretch/>
        </p:blipFill>
        <p:spPr>
          <a:xfrm>
            <a:off x="5940152" y="1832546"/>
            <a:ext cx="2016224" cy="1963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594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FBF7F92-C27D-463C-8A61-F5FD0BA43151}"/>
              </a:ext>
            </a:extLst>
          </p:cNvPr>
          <p:cNvSpPr/>
          <p:nvPr/>
        </p:nvSpPr>
        <p:spPr>
          <a:xfrm>
            <a:off x="2627784" y="339502"/>
            <a:ext cx="4013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测量土豆体积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013678D-EEC8-45AE-B739-5CEFAEC8C9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E0E1E6"/>
              </a:clrFrom>
              <a:clrTo>
                <a:srgbClr val="E0E1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197" b="78294" l="10750" r="75667">
                        <a14:foregroundMark x1="70833" y1="41029" x2="74667" y2="64617"/>
                        <a14:foregroundMark x1="74667" y1="64617" x2="74250" y2="65370"/>
                        <a14:foregroundMark x1="35167" y1="18444" x2="21417" y2="19824"/>
                        <a14:foregroundMark x1="21417" y1="19824" x2="11583" y2="31995"/>
                        <a14:foregroundMark x1="11583" y1="31995" x2="12667" y2="52070"/>
                        <a14:foregroundMark x1="12667" y1="52070" x2="21417" y2="67127"/>
                        <a14:foregroundMark x1="21417" y1="67127" x2="33500" y2="76161"/>
                        <a14:foregroundMark x1="33500" y1="76161" x2="46500" y2="78419"/>
                        <a14:foregroundMark x1="46500" y1="78419" x2="53167" y2="76662"/>
                        <a14:foregroundMark x1="75750" y1="45044" x2="73167" y2="61355"/>
                        <a14:foregroundMark x1="10750" y1="33626" x2="21417" y2="22585"/>
                        <a14:foregroundMark x1="21417" y1="22585" x2="22333" y2="22334"/>
                        <a14:foregroundMark x1="11833" y1="54078" x2="14500" y2="597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2" t="12130" r="21736" b="15001"/>
          <a:stretch/>
        </p:blipFill>
        <p:spPr>
          <a:xfrm>
            <a:off x="6084168" y="1851670"/>
            <a:ext cx="2165952" cy="1411006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3820F5C-7A2F-4089-B100-4458B4081EF8}"/>
              </a:ext>
            </a:extLst>
          </p:cNvPr>
          <p:cNvSpPr/>
          <p:nvPr/>
        </p:nvSpPr>
        <p:spPr>
          <a:xfrm>
            <a:off x="727566" y="1042192"/>
            <a:ext cx="5860658" cy="3329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明确测量方案。</a:t>
            </a:r>
          </a:p>
          <a:p>
            <a:pPr indent="26670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测量出容器的底面直径。</a:t>
            </a:r>
          </a:p>
          <a:p>
            <a:pPr indent="26670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测量容器中水的高度。</a:t>
            </a:r>
          </a:p>
          <a:p>
            <a:pPr indent="26670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把土豆放入容器中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容器中的水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要淹没土豆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测量出水的高度。</a:t>
            </a:r>
          </a:p>
          <a:p>
            <a:pPr indent="26670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(4)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根据测量数据计算出土豆的体积。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778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FBF7F92-C27D-463C-8A61-F5FD0BA43151}"/>
              </a:ext>
            </a:extLst>
          </p:cNvPr>
          <p:cNvSpPr/>
          <p:nvPr/>
        </p:nvSpPr>
        <p:spPr>
          <a:xfrm>
            <a:off x="395536" y="843558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每个小组准备一个土豆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一个盛有半杯水的水杯和一把尺子。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4A448D1-4832-4830-BF60-A307BA1283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7" t="33201" r="11178" b="3800"/>
          <a:stretch/>
        </p:blipFill>
        <p:spPr>
          <a:xfrm>
            <a:off x="6867539" y="2196782"/>
            <a:ext cx="1440160" cy="2283367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00AC92C-37E2-41BE-A43F-CF2F4E04A58C}"/>
              </a:ext>
            </a:extLst>
          </p:cNvPr>
          <p:cNvSpPr/>
          <p:nvPr/>
        </p:nvSpPr>
        <p:spPr>
          <a:xfrm>
            <a:off x="455599" y="1707654"/>
            <a:ext cx="548455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交流测量土豆体积的方法和途径。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先测出容器的底面直径和杯中的水有多高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计算出水的体积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然后放入土豆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没入水面以下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测出这时水的高度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再利用圆柱体的体积公式计算出这时杯中水和土豆的体积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最后用杯中水和土豆的体积减去水的体积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就是土豆的体积。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C1313C1-4498-4C25-867F-67E3DB3F1B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7" t="33201" r="48564" b="3800"/>
          <a:stretch/>
        </p:blipFill>
        <p:spPr>
          <a:xfrm>
            <a:off x="6790290" y="2187456"/>
            <a:ext cx="1567455" cy="228336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21C3DC59-AA00-4705-AB21-8F4F80410F99}"/>
              </a:ext>
            </a:extLst>
          </p:cNvPr>
          <p:cNvGrpSpPr/>
          <p:nvPr/>
        </p:nvGrpSpPr>
        <p:grpSpPr>
          <a:xfrm rot="16200000">
            <a:off x="6407669" y="3660817"/>
            <a:ext cx="595456" cy="289528"/>
            <a:chOff x="6516216" y="3655936"/>
            <a:chExt cx="936104" cy="423916"/>
          </a:xfrm>
        </p:grpSpPr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xmlns="" id="{C44EA126-9350-42ED-9389-4797AD995606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D349A548-4847-4C75-A60F-8A4594068E0E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CDCE7E77-A8F2-49A9-B404-73A41CF1BA70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1A520DD-C247-45FD-A99E-F8D5BC6C05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43431" y="2512991"/>
            <a:ext cx="2904366" cy="573612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98011B0-DEB7-4730-9BD8-FDBDE8BDE1C4}"/>
              </a:ext>
            </a:extLst>
          </p:cNvPr>
          <p:cNvGrpSpPr/>
          <p:nvPr/>
        </p:nvGrpSpPr>
        <p:grpSpPr>
          <a:xfrm rot="10800000">
            <a:off x="6992162" y="4307194"/>
            <a:ext cx="1135373" cy="289528"/>
            <a:chOff x="6516216" y="3655936"/>
            <a:chExt cx="936104" cy="423916"/>
          </a:xfrm>
        </p:grpSpPr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xmlns="" id="{97EA76FF-761B-4D09-AA25-E5D823C6BE7F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7DC0F80C-2B47-4BC1-8984-EE855EADDB1F}"/>
                </a:ext>
              </a:extLst>
            </p:cNvPr>
            <p:cNvCxnSpPr/>
            <p:nvPr/>
          </p:nvCxnSpPr>
          <p:spPr>
            <a:xfrm flipV="1">
              <a:off x="6516216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83CB155C-486B-4256-AE82-9FABB02D0DE0}"/>
                </a:ext>
              </a:extLst>
            </p:cNvPr>
            <p:cNvCxnSpPr/>
            <p:nvPr/>
          </p:nvCxnSpPr>
          <p:spPr>
            <a:xfrm flipV="1">
              <a:off x="7452320" y="3655936"/>
              <a:ext cx="0" cy="4239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013678D-EEC8-45AE-B739-5CEFAEC8C9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E0E1E6"/>
              </a:clrFrom>
              <a:clrTo>
                <a:srgbClr val="E0E1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9197" b="78294" l="10750" r="75667">
                        <a14:foregroundMark x1="70833" y1="41029" x2="74667" y2="64617"/>
                        <a14:foregroundMark x1="74667" y1="64617" x2="74250" y2="65370"/>
                        <a14:foregroundMark x1="35167" y1="18444" x2="21417" y2="19824"/>
                        <a14:foregroundMark x1="21417" y1="19824" x2="11583" y2="31995"/>
                        <a14:foregroundMark x1="11583" y1="31995" x2="12667" y2="52070"/>
                        <a14:foregroundMark x1="12667" y1="52070" x2="21417" y2="67127"/>
                        <a14:foregroundMark x1="21417" y1="67127" x2="33500" y2="76161"/>
                        <a14:foregroundMark x1="33500" y1="76161" x2="46500" y2="78419"/>
                        <a14:foregroundMark x1="46500" y1="78419" x2="53167" y2="76662"/>
                        <a14:foregroundMark x1="75750" y1="45044" x2="73167" y2="61355"/>
                        <a14:foregroundMark x1="10750" y1="33626" x2="21417" y2="22585"/>
                        <a14:foregroundMark x1="21417" y1="22585" x2="22333" y2="22334"/>
                        <a14:foregroundMark x1="11833" y1="54078" x2="14500" y2="597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2" t="12130" r="21736" b="15001"/>
          <a:stretch/>
        </p:blipFill>
        <p:spPr>
          <a:xfrm>
            <a:off x="5652120" y="1827297"/>
            <a:ext cx="1097637" cy="715054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B7AB889-C98B-430A-84D4-5960FA28C353}"/>
              </a:ext>
            </a:extLst>
          </p:cNvPr>
          <p:cNvGrpSpPr/>
          <p:nvPr/>
        </p:nvGrpSpPr>
        <p:grpSpPr>
          <a:xfrm rot="16200000">
            <a:off x="6028300" y="3246049"/>
            <a:ext cx="1099511" cy="615009"/>
            <a:chOff x="6516216" y="3655935"/>
            <a:chExt cx="936104" cy="900473"/>
          </a:xfrm>
        </p:grpSpPr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xmlns="" id="{DF8AD834-7469-4C65-8AD8-BDD39C31C480}"/>
                </a:ext>
              </a:extLst>
            </p:cNvPr>
            <p:cNvCxnSpPr>
              <a:cxnSpLocks/>
            </p:cNvCxnSpPr>
            <p:nvPr/>
          </p:nvCxnSpPr>
          <p:spPr>
            <a:xfrm>
              <a:off x="6516216" y="3867894"/>
              <a:ext cx="912737" cy="0"/>
            </a:xfrm>
            <a:prstGeom prst="straightConnector1">
              <a:avLst/>
            </a:prstGeom>
            <a:ln w="95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18AB2C6B-5493-4BE5-BB96-3025A7E6E10F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065980" y="4106172"/>
              <a:ext cx="900473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CD71323D-F6F3-4688-BA9F-5AC9A263DB34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7015682" y="4092574"/>
              <a:ext cx="873276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2" name="图片 31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7FBF7F92-C27D-463C-8A61-F5FD0BA43151}"/>
              </a:ext>
            </a:extLst>
          </p:cNvPr>
          <p:cNvSpPr/>
          <p:nvPr/>
        </p:nvSpPr>
        <p:spPr>
          <a:xfrm>
            <a:off x="2627784" y="339502"/>
            <a:ext cx="4013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测量土豆体积</a:t>
            </a:r>
          </a:p>
        </p:txBody>
      </p:sp>
    </p:spTree>
    <p:extLst>
      <p:ext uri="{BB962C8B-B14F-4D97-AF65-F5344CB8AC3E}">
        <p14:creationId xmlns:p14="http://schemas.microsoft.com/office/powerpoint/2010/main" val="388648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83951E-6 L 1.94444E-6 0.00031 C 0.00208 -0.04845 -0.00122 -0.01018 0.00364 -0.03642 C 0.00434 -0.0395 0.00399 -0.04382 0.00486 -0.04691 C 0.0059 -0.05 0.00746 -0.05216 0.00885 -0.05463 C 0.01215 -0.06018 0.01267 -0.05987 0.01649 -0.06265 C 0.01771 -0.06419 0.01892 -0.06666 0.02031 -0.0679 C 0.02291 -0.06913 0.02552 -0.06913 0.02795 -0.07037 C 0.02969 -0.07098 0.03142 -0.07191 0.03316 -0.07253 C 0.04635 -0.07191 0.05972 -0.07191 0.07291 -0.07037 C 0.0743 -0.07037 0.07552 -0.06821 0.07673 -0.0679 C 0.07882 -0.06636 0.0809 -0.06605 0.08316 -0.06512 C 0.08437 -0.06327 0.08559 -0.06142 0.08698 -0.05987 C 0.08871 -0.05802 0.09062 -0.05679 0.09201 -0.05463 C 0.09392 -0.05247 0.09548 -0.04938 0.09722 -0.04691 C 0.09809 -0.04413 0.09861 -0.04105 0.09982 -0.03889 C 0.10798 -0.025 0.10226 -0.04352 0.10868 -0.02592 C 0.11059 -0.02129 0.11215 -0.01574 0.11389 -0.01049 L 0.11649 -0.00247 C 0.11857 0.01111 0.11701 0.00278 0.12291 0.02099 L 0.12535 0.02871 C 0.12969 0.05402 0.12291 0.01482 0.12934 0.04692 C 0.13385 0.07037 0.12951 0.05525 0.13437 0.07037 C 0.1375 0.11482 0.13316 0.07161 0.13819 0.0963 C 0.13976 0.10402 0.14219 0.11976 0.14219 0.12006 C 0.14236 0.12223 0.14392 0.15185 0.14462 0.15618 C 0.14514 0.15957 0.14635 0.16142 0.14722 0.1642 C 0.15069 0.19908 0.14653 0.16081 0.14982 0.18488 C 0.15121 0.19537 0.15364 0.21605 0.15364 0.21636 C 0.15416 0.24074 0.15486 0.2784 0.15625 0.30494 C 0.15746 0.33241 0.15746 0.31173 0.15746 0.32593 L 0.15746 0.3179 " pathEditMode="relative" rAng="0" ptsTypes="AAAAAAAAAAAAAAAAAAAAAAAAAAAAAAAA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12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1313</Words>
  <Application>Microsoft Office PowerPoint</Application>
  <PresentationFormat>全屏显示(16:9)</PresentationFormat>
  <Paragraphs>125</Paragraphs>
  <Slides>20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宋体</vt:lpstr>
      <vt:lpstr>KaiTi</vt:lpstr>
      <vt:lpstr>Calibri</vt:lpstr>
      <vt:lpstr>黑体</vt:lpstr>
      <vt:lpstr>楷体</vt:lpstr>
      <vt:lpstr>幼圆</vt:lpstr>
      <vt:lpstr>Times New Roman</vt:lpstr>
      <vt:lpstr>Cambria Math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2018-10-31T11:17:53Z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